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11BE57-0441-430B-9540-20633BD53796}" type="datetimeFigureOut">
              <a:rPr lang="en-US" smtClean="0"/>
              <a:t>24-Apr-20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271494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1BE57-0441-430B-9540-20633BD53796}" type="datetimeFigureOut">
              <a:rPr lang="en-US" smtClean="0"/>
              <a:t>24-Apr-20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392621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1BE57-0441-430B-9540-20633BD53796}" type="datetimeFigureOut">
              <a:rPr lang="en-US" smtClean="0"/>
              <a:t>24-Apr-20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301513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1BE57-0441-430B-9540-20633BD53796}" type="datetimeFigureOut">
              <a:rPr lang="en-US" smtClean="0"/>
              <a:t>24-Apr-20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1877821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1BE57-0441-430B-9540-20633BD53796}" type="datetimeFigureOut">
              <a:rPr lang="en-US" smtClean="0"/>
              <a:t>24-Apr-20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4037274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1BE57-0441-430B-9540-20633BD53796}" type="datetimeFigureOut">
              <a:rPr lang="en-US" smtClean="0"/>
              <a:t>24-Apr-20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73067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11BE57-0441-430B-9540-20633BD53796}" type="datetimeFigureOut">
              <a:rPr lang="en-US" smtClean="0"/>
              <a:t>24-Apr-20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407903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11BE57-0441-430B-9540-20633BD53796}" type="datetimeFigureOut">
              <a:rPr lang="en-US" smtClean="0"/>
              <a:t>24-Apr-20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37219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1BE57-0441-430B-9540-20633BD53796}" type="datetimeFigureOut">
              <a:rPr lang="en-US" smtClean="0"/>
              <a:t>24-Apr-20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122955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1BE57-0441-430B-9540-20633BD53796}" type="datetimeFigureOut">
              <a:rPr lang="en-US" smtClean="0"/>
              <a:t>24-Apr-20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183499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1BE57-0441-430B-9540-20633BD53796}" type="datetimeFigureOut">
              <a:rPr lang="en-US" smtClean="0"/>
              <a:t>24-Apr-20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A6BD2-8AB3-4619-BD03-DA275A39593F}" type="slidenum">
              <a:rPr lang="en-US" smtClean="0"/>
              <a:t>‹#›</a:t>
            </a:fld>
            <a:endParaRPr lang="en-US"/>
          </a:p>
        </p:txBody>
      </p:sp>
    </p:spTree>
    <p:extLst>
      <p:ext uri="{BB962C8B-B14F-4D97-AF65-F5344CB8AC3E}">
        <p14:creationId xmlns:p14="http://schemas.microsoft.com/office/powerpoint/2010/main" val="376063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1BE57-0441-430B-9540-20633BD53796}" type="datetimeFigureOut">
              <a:rPr lang="en-US" smtClean="0"/>
              <a:t>24-Apr-20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A6BD2-8AB3-4619-BD03-DA275A39593F}" type="slidenum">
              <a:rPr lang="en-US" smtClean="0"/>
              <a:t>‹#›</a:t>
            </a:fld>
            <a:endParaRPr lang="en-US"/>
          </a:p>
        </p:txBody>
      </p:sp>
    </p:spTree>
    <p:extLst>
      <p:ext uri="{BB962C8B-B14F-4D97-AF65-F5344CB8AC3E}">
        <p14:creationId xmlns:p14="http://schemas.microsoft.com/office/powerpoint/2010/main" val="1354592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forms/d/1xgsLqC8LSF03kbH8PZ7w0UGlKbbaA7xOL2790XPAPyY/edi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ondo.rs/Zabava/Zanimljivosti/a1298367/Stilske-figure-Bajaga-u-skoli-Gimnazija.html" TargetMode="External"/><Relationship Id="rId2" Type="http://schemas.openxmlformats.org/officeDocument/2006/relationships/hyperlink" Target="http://www.mondo.rs/" TargetMode="External"/><Relationship Id="rId1" Type="http://schemas.openxmlformats.org/officeDocument/2006/relationships/slideLayout" Target="../slideLayouts/slideLayout2.xml"/><Relationship Id="rId5" Type="http://schemas.openxmlformats.org/officeDocument/2006/relationships/hyperlink" Target="https://noizz.rs/noizz-fun/onlajn-predavanja-u-srbiji/1rjgs8v" TargetMode="External"/><Relationship Id="rId4" Type="http://schemas.openxmlformats.org/officeDocument/2006/relationships/hyperlink" Target="https://www.rts.rs/page/stories/sr/story/125/drustvo/3908056/-ucenje-daljina-skola.html"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ynoqkgOQ4mQ" TargetMode="External"/><Relationship Id="rId2" Type="http://schemas.openxmlformats.org/officeDocument/2006/relationships/hyperlink" Target="https://www.youtube.com/watch?v=c883acJ6qN4" TargetMode="External"/><Relationship Id="rId1" Type="http://schemas.openxmlformats.org/officeDocument/2006/relationships/slideLayout" Target="../slideLayouts/slideLayout2.xml"/><Relationship Id="rId4" Type="http://schemas.openxmlformats.org/officeDocument/2006/relationships/hyperlink" Target="https://www.youtube.com/watch?v=lJOfP6ZSwH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sr-Cyrl-RS" b="1" dirty="0" smtClean="0">
                <a:solidFill>
                  <a:srgbClr val="FF0000"/>
                </a:solidFill>
                <a:latin typeface="Times New Roman" pitchFamily="18" charset="0"/>
                <a:cs typeface="Times New Roman" pitchFamily="18" charset="0"/>
              </a:rPr>
              <a:t>Настава на даљину</a:t>
            </a:r>
            <a:endParaRPr lang="en-US"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990600" y="2971800"/>
            <a:ext cx="6781800" cy="2590800"/>
          </a:xfrm>
        </p:spPr>
        <p:txBody>
          <a:bodyPr>
            <a:normAutofit fontScale="70000" lnSpcReduction="20000"/>
          </a:bodyPr>
          <a:lstStyle/>
          <a:p>
            <a:r>
              <a:rPr lang="sr-Cyrl-RS" dirty="0" smtClean="0">
                <a:solidFill>
                  <a:schemeClr val="accent1">
                    <a:lumMod val="75000"/>
                  </a:schemeClr>
                </a:solidFill>
                <a:latin typeface="Times New Roman" pitchFamily="18" charset="0"/>
                <a:cs typeface="Times New Roman" pitchFamily="18" charset="0"/>
              </a:rPr>
              <a:t>Предмет: </a:t>
            </a:r>
            <a:r>
              <a:rPr lang="sr-Cyrl-RS" dirty="0" smtClean="0">
                <a:solidFill>
                  <a:schemeClr val="accent6">
                    <a:lumMod val="50000"/>
                  </a:schemeClr>
                </a:solidFill>
                <a:latin typeface="Times New Roman" pitchFamily="18" charset="0"/>
                <a:cs typeface="Times New Roman" pitchFamily="18" charset="0"/>
              </a:rPr>
              <a:t>Српски језик и књижевност</a:t>
            </a:r>
          </a:p>
          <a:p>
            <a:r>
              <a:rPr lang="sr-Cyrl-RS" dirty="0" smtClean="0">
                <a:solidFill>
                  <a:schemeClr val="accent6">
                    <a:lumMod val="50000"/>
                  </a:schemeClr>
                </a:solidFill>
                <a:latin typeface="Times New Roman" pitchFamily="18" charset="0"/>
                <a:cs typeface="Times New Roman" pitchFamily="18" charset="0"/>
              </a:rPr>
              <a:t>   </a:t>
            </a:r>
            <a:r>
              <a:rPr lang="en-US" dirty="0" smtClean="0">
                <a:solidFill>
                  <a:schemeClr val="accent6">
                    <a:lumMod val="50000"/>
                  </a:schemeClr>
                </a:solidFill>
                <a:latin typeface="Times New Roman" pitchFamily="18" charset="0"/>
                <a:cs typeface="Times New Roman" pitchFamily="18" charset="0"/>
              </a:rPr>
              <a:t>II </a:t>
            </a:r>
            <a:r>
              <a:rPr lang="sr-Cyrl-RS" dirty="0" smtClean="0">
                <a:solidFill>
                  <a:schemeClr val="accent6">
                    <a:lumMod val="50000"/>
                  </a:schemeClr>
                </a:solidFill>
                <a:latin typeface="Times New Roman" pitchFamily="18" charset="0"/>
                <a:cs typeface="Times New Roman" pitchFamily="18" charset="0"/>
              </a:rPr>
              <a:t>разред гимназије</a:t>
            </a:r>
          </a:p>
          <a:p>
            <a:endParaRPr lang="sr-Cyrl-RS" dirty="0" smtClean="0">
              <a:solidFill>
                <a:schemeClr val="accent1">
                  <a:lumMod val="75000"/>
                </a:schemeClr>
              </a:solidFill>
              <a:latin typeface="Times New Roman" pitchFamily="18" charset="0"/>
              <a:cs typeface="Times New Roman" pitchFamily="18" charset="0"/>
            </a:endParaRPr>
          </a:p>
          <a:p>
            <a:r>
              <a:rPr lang="sr-Cyrl-RS" dirty="0" smtClean="0">
                <a:solidFill>
                  <a:schemeClr val="accent1">
                    <a:lumMod val="75000"/>
                  </a:schemeClr>
                </a:solidFill>
                <a:latin typeface="Times New Roman" pitchFamily="18" charset="0"/>
                <a:cs typeface="Times New Roman" pitchFamily="18" charset="0"/>
              </a:rPr>
              <a:t>Професор: </a:t>
            </a:r>
            <a:r>
              <a:rPr lang="sr-Cyrl-RS" dirty="0" smtClean="0">
                <a:solidFill>
                  <a:schemeClr val="accent6">
                    <a:lumMod val="50000"/>
                  </a:schemeClr>
                </a:solidFill>
                <a:latin typeface="Times New Roman" pitchFamily="18" charset="0"/>
                <a:cs typeface="Times New Roman" pitchFamily="18" charset="0"/>
              </a:rPr>
              <a:t>Александар Ковачевић</a:t>
            </a:r>
          </a:p>
          <a:p>
            <a:r>
              <a:rPr lang="sr-Cyrl-RS" dirty="0" smtClean="0">
                <a:solidFill>
                  <a:schemeClr val="accent1">
                    <a:lumMod val="75000"/>
                  </a:schemeClr>
                </a:solidFill>
                <a:latin typeface="Times New Roman" pitchFamily="18" charset="0"/>
                <a:cs typeface="Times New Roman" pitchFamily="18" charset="0"/>
              </a:rPr>
              <a:t>Школа: </a:t>
            </a:r>
            <a:r>
              <a:rPr lang="sr-Cyrl-RS" dirty="0" smtClean="0">
                <a:solidFill>
                  <a:schemeClr val="accent6">
                    <a:lumMod val="50000"/>
                  </a:schemeClr>
                </a:solidFill>
                <a:latin typeface="Times New Roman" pitchFamily="18" charset="0"/>
                <a:cs typeface="Times New Roman" pitchFamily="18" charset="0"/>
              </a:rPr>
              <a:t>Гимназија Ивањица</a:t>
            </a:r>
            <a:br>
              <a:rPr lang="sr-Cyrl-RS" dirty="0" smtClean="0">
                <a:solidFill>
                  <a:schemeClr val="accent6">
                    <a:lumMod val="50000"/>
                  </a:schemeClr>
                </a:solidFill>
                <a:latin typeface="Times New Roman" pitchFamily="18" charset="0"/>
                <a:cs typeface="Times New Roman" pitchFamily="18" charset="0"/>
              </a:rPr>
            </a:br>
            <a:endParaRPr lang="sr-Cyrl-RS" dirty="0" smtClean="0">
              <a:solidFill>
                <a:schemeClr val="accent6">
                  <a:lumMod val="50000"/>
                </a:schemeClr>
              </a:solidFill>
              <a:latin typeface="Times New Roman" pitchFamily="18" charset="0"/>
              <a:cs typeface="Times New Roman" pitchFamily="18" charset="0"/>
            </a:endParaRPr>
          </a:p>
          <a:p>
            <a:r>
              <a:rPr lang="sr-Cyrl-RS" dirty="0" smtClean="0">
                <a:solidFill>
                  <a:schemeClr val="accent1">
                    <a:lumMod val="75000"/>
                  </a:schemeClr>
                </a:solidFill>
                <a:latin typeface="Times New Roman" pitchFamily="18" charset="0"/>
                <a:cs typeface="Times New Roman" pitchFamily="18" charset="0"/>
              </a:rPr>
              <a:t>Пројекат: </a:t>
            </a:r>
            <a:r>
              <a:rPr lang="sr-Cyrl-RS" dirty="0" smtClean="0">
                <a:solidFill>
                  <a:schemeClr val="accent6">
                    <a:lumMod val="50000"/>
                  </a:schemeClr>
                </a:solidFill>
                <a:latin typeface="Times New Roman" pitchFamily="18" charset="0"/>
                <a:cs typeface="Times New Roman" pitchFamily="18" charset="0"/>
              </a:rPr>
              <a:t>Обнављање стилских фигура кроз стихове Бајагиних песама</a:t>
            </a:r>
            <a:endParaRPr lang="en-US"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879128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solidFill>
                  <a:srgbClr val="FF0000"/>
                </a:solidFill>
                <a:latin typeface="Times New Roman" pitchFamily="18" charset="0"/>
                <a:cs typeface="Times New Roman" pitchFamily="18" charset="0"/>
              </a:rPr>
              <a:t>„Бајага квиз“ из српског језика и књижевности</a:t>
            </a:r>
            <a:endParaRPr lang="en-US" b="1" dirty="0">
              <a:solidFill>
                <a:srgbClr val="FF0000"/>
              </a:solidFill>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22578" y="1447801"/>
            <a:ext cx="2312958" cy="251460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1831848"/>
            <a:ext cx="2377937" cy="26639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0" y="1831848"/>
            <a:ext cx="2758295" cy="2817876"/>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 y="4114800"/>
            <a:ext cx="2235756" cy="236220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38600" y="4738116"/>
            <a:ext cx="3777081" cy="1763268"/>
          </a:xfrm>
          <a:prstGeom prst="rect">
            <a:avLst/>
          </a:prstGeom>
        </p:spPr>
      </p:pic>
    </p:spTree>
    <p:extLst>
      <p:ext uri="{BB962C8B-B14F-4D97-AF65-F5344CB8AC3E}">
        <p14:creationId xmlns:p14="http://schemas.microsoft.com/office/powerpoint/2010/main" val="555871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solidFill>
                  <a:srgbClr val="FF0000"/>
                </a:solidFill>
                <a:latin typeface="Times New Roman" pitchFamily="18" charset="0"/>
                <a:cs typeface="Times New Roman" pitchFamily="18" charset="0"/>
              </a:rPr>
              <a:t>Идеја</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algn="just"/>
            <a:r>
              <a:rPr lang="sr-Cyrl-RS" sz="2000" dirty="0" smtClean="0">
                <a:latin typeface="Times New Roman" pitchFamily="18" charset="0"/>
                <a:cs typeface="Times New Roman" pitchFamily="18" charset="0"/>
              </a:rPr>
              <a:t>У новонасталој ситуацији, за време епидемије, задатак сваког учитеља, наставника и професора био је проналазак начина да процес наставе не трпи и да се у дело спроведе све оно што је испланирано, како би ученици савладали градиво које је </a:t>
            </a:r>
            <a:r>
              <a:rPr lang="sr-Cyrl-RS" sz="2000" dirty="0" smtClean="0">
                <a:latin typeface="Times New Roman" pitchFamily="18" charset="0"/>
                <a:cs typeface="Times New Roman" pitchFamily="18" charset="0"/>
              </a:rPr>
              <a:t>п</a:t>
            </a:r>
            <a:r>
              <a:rPr lang="sr-Cyrl-RS" sz="2000" dirty="0" smtClean="0">
                <a:latin typeface="Times New Roman" pitchFamily="18" charset="0"/>
                <a:cs typeface="Times New Roman" pitchFamily="18" charset="0"/>
              </a:rPr>
              <a:t>редвиђено</a:t>
            </a:r>
            <a:r>
              <a:rPr lang="sr-Cyrl-R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за дати период. </a:t>
            </a:r>
            <a:br>
              <a:rPr lang="sr-Cyrl-RS" sz="2000" dirty="0" smtClean="0">
                <a:latin typeface="Times New Roman" pitchFamily="18" charset="0"/>
                <a:cs typeface="Times New Roman" pitchFamily="18" charset="0"/>
              </a:rPr>
            </a:br>
            <a:r>
              <a:rPr lang="sr-Cyrl-RS" sz="2000" dirty="0" smtClean="0">
                <a:latin typeface="Times New Roman" pitchFamily="18" charset="0"/>
                <a:cs typeface="Times New Roman" pitchFamily="18" charset="0"/>
              </a:rPr>
              <a:t/>
            </a:r>
            <a:br>
              <a:rPr lang="sr-Cyrl-RS" sz="2000" dirty="0" smtClean="0">
                <a:latin typeface="Times New Roman" pitchFamily="18" charset="0"/>
                <a:cs typeface="Times New Roman" pitchFamily="18" charset="0"/>
              </a:rPr>
            </a:br>
            <a:r>
              <a:rPr lang="sr-Cyrl-RS" sz="2000" dirty="0" smtClean="0">
                <a:latin typeface="Times New Roman" pitchFamily="18" charset="0"/>
                <a:cs typeface="Times New Roman" pitchFamily="18" charset="0"/>
              </a:rPr>
              <a:t>Истовремено, у првим данима ванредних околности, требало је олакшати ученицима процес прилагођавања, упознавати их са околностима и позитивним мислима утицати да те околности преброде без превеликог стреса и страха. У складу са тим, први дани онлајн наставе протекли су у договору, прилагођавању на нову атмосферу, али и нови и другачији однос ученика и наставника, који је дефинитивно постајао приснији него иначе и атипичан. </a:t>
            </a:r>
            <a:br>
              <a:rPr lang="sr-Cyrl-RS" sz="2000" dirty="0" smtClean="0">
                <a:latin typeface="Times New Roman" pitchFamily="18" charset="0"/>
                <a:cs typeface="Times New Roman" pitchFamily="18" charset="0"/>
              </a:rPr>
            </a:br>
            <a:r>
              <a:rPr lang="sr-Cyrl-RS" sz="2000" dirty="0" smtClean="0">
                <a:latin typeface="Times New Roman" pitchFamily="18" charset="0"/>
                <a:cs typeface="Times New Roman" pitchFamily="18" charset="0"/>
              </a:rPr>
              <a:t/>
            </a:r>
            <a:br>
              <a:rPr lang="sr-Cyrl-RS" sz="2000" dirty="0" smtClean="0">
                <a:latin typeface="Times New Roman" pitchFamily="18" charset="0"/>
                <a:cs typeface="Times New Roman" pitchFamily="18" charset="0"/>
              </a:rPr>
            </a:br>
            <a:r>
              <a:rPr lang="sr-Cyrl-RS" sz="2000" dirty="0" smtClean="0">
                <a:latin typeface="Times New Roman" pitchFamily="18" charset="0"/>
                <a:cs typeface="Times New Roman" pitchFamily="18" charset="0"/>
              </a:rPr>
              <a:t>Током једног од таквих „Вибер разговора“, родила се и једна занимљива идеја...</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96432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400" b="1" dirty="0" smtClean="0">
                <a:solidFill>
                  <a:srgbClr val="FF0000"/>
                </a:solidFill>
                <a:latin typeface="Times New Roman" pitchFamily="18" charset="0"/>
                <a:cs typeface="Times New Roman" pitchFamily="18" charset="0"/>
              </a:rPr>
              <a:t>Покушај симулације атмосфере које неко време неће бити</a:t>
            </a:r>
            <a:endParaRPr lang="en-US" sz="2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RS" sz="2000" dirty="0" smtClean="0">
                <a:latin typeface="Times New Roman" pitchFamily="18" charset="0"/>
                <a:cs typeface="Times New Roman" pitchFamily="18" charset="0"/>
              </a:rPr>
              <a:t>У једном од уводних разговора, који је, између осталог, служио и као опуштање ученика и стављање до знања да ће, за време трајање ванредне ситуације, у потпуности моћи да се ослоне на професоре, питају оно што им није јасно или их мучи, затраже савет или помоћ, повела се дискусија о томе шта ће једном средњошколцу посебно недостајати, а практично до пре неколико дана му је било нешто свакодневно и нормално.</a:t>
            </a:r>
          </a:p>
          <a:p>
            <a:pPr algn="just"/>
            <a:r>
              <a:rPr lang="sr-Cyrl-RS" sz="2000" dirty="0" smtClean="0">
                <a:latin typeface="Times New Roman" pitchFamily="18" charset="0"/>
                <a:cs typeface="Times New Roman" pitchFamily="18" charset="0"/>
              </a:rPr>
              <a:t>Једна од ученица изјавила је да ће јој посебно недостајати изласци и свирке и том приликом објавила један краћи снимак у складу са тим. Група је то максимално потврдила и подржала.</a:t>
            </a:r>
          </a:p>
          <a:p>
            <a:pPr algn="just"/>
            <a:r>
              <a:rPr lang="sr-Cyrl-RS" sz="2000" dirty="0" smtClean="0">
                <a:latin typeface="Times New Roman" pitchFamily="18" charset="0"/>
                <a:cs typeface="Times New Roman" pitchFamily="18" charset="0"/>
              </a:rPr>
              <a:t>Тада се родила идеја – у оквиру градива српског </a:t>
            </a:r>
            <a:r>
              <a:rPr lang="sr-Cyrl-RS" sz="2000" dirty="0" smtClean="0">
                <a:latin typeface="Times New Roman" pitchFamily="18" charset="0"/>
                <a:cs typeface="Times New Roman" pitchFamily="18" charset="0"/>
              </a:rPr>
              <a:t>језика </a:t>
            </a:r>
            <a:r>
              <a:rPr lang="sr-Cyrl-RS" sz="2000" dirty="0" smtClean="0">
                <a:latin typeface="Times New Roman" pitchFamily="18" charset="0"/>
                <a:cs typeface="Times New Roman" pitchFamily="18" charset="0"/>
              </a:rPr>
              <a:t>дочарати и, бар мало, ученицима симулирати атмосферу која ће им неко време бити недоступна.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67828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latin typeface="Times New Roman" pitchFamily="18" charset="0"/>
                <a:cs typeface="Times New Roman" pitchFamily="18" charset="0"/>
              </a:rPr>
              <a:t>Романтичарски песници, Бајага и стилске фигуре</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sr-Cyrl-RS" sz="2000" dirty="0" smtClean="0">
                <a:latin typeface="Times New Roman" pitchFamily="18" charset="0"/>
                <a:cs typeface="Times New Roman" pitchFamily="18" charset="0"/>
              </a:rPr>
              <a:t>С обзиром на то да нас је епидемија затекла у завршници тумачења стихова српских романтичарских песама, те да су нам се, као један од првих задатака током наставе на даљину, издвојили поезија и стихови, дошао сам на идеју да спојим лепо и корисно – уместо утврђивања градива о версификацији и стилским фигурама кроз стихове Лазе Костића, Бранка Радичевића, Јове Змаја и Ђуре Јакшића, које је већ урађено на редовним часовима, стилске фигуре обновићемо кроз стихове рокенрола, који ученици слушају, а за који су једногласно рекли да ће им недостајати током ванредне ситуације. </a:t>
            </a:r>
          </a:p>
          <a:p>
            <a:pPr algn="just"/>
            <a:r>
              <a:rPr lang="sr-Cyrl-RS" sz="2000" dirty="0" smtClean="0">
                <a:latin typeface="Times New Roman" pitchFamily="18" charset="0"/>
                <a:cs typeface="Times New Roman" pitchFamily="18" charset="0"/>
              </a:rPr>
              <a:t>Мада је избор био тежак, јер постоји прегршт аутора који су настанак својих текстова темељили на богатој употреби стилских поступака, избор је пао на Момчила Бајагића Бајагу. Његова склоност ка употреби аутентичних и упечатљивих стилских поступака и наклоност коју ученици осећају према његовим песмама су пресудили. </a:t>
            </a:r>
          </a:p>
          <a:p>
            <a:pPr algn="just"/>
            <a:r>
              <a:rPr lang="sr-Cyrl-RS" sz="2000" dirty="0" smtClean="0">
                <a:latin typeface="Times New Roman" pitchFamily="18" charset="0"/>
                <a:cs typeface="Times New Roman" pitchFamily="18" charset="0"/>
              </a:rPr>
              <a:t>Време је да идеју и отелотворимо кроз нешто практично и опипљиво!</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38690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solidFill>
                  <a:srgbClr val="FF0000"/>
                </a:solidFill>
                <a:latin typeface="Times New Roman" pitchFamily="18" charset="0"/>
                <a:cs typeface="Times New Roman" pitchFamily="18" charset="0"/>
              </a:rPr>
              <a:t>Квиз на Гугл учионици</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RS" sz="2000" dirty="0" smtClean="0">
                <a:latin typeface="Times New Roman" pitchFamily="18" charset="0"/>
                <a:cs typeface="Times New Roman" pitchFamily="18" charset="0"/>
              </a:rPr>
              <a:t>Наредни корак био је формирање неке врсте квиза или теста. Могућности није било много. Све ће бити реализовано на Гугл учионици. Био је то први тест који сам ја направио на тој платформи и први тест који су на њој ученици радили. Генерална проба за све нас</a:t>
            </a:r>
            <a:r>
              <a:rPr lang="sr-Cyrl-RS" sz="2000" dirty="0" smtClean="0">
                <a:latin typeface="Times New Roman" pitchFamily="18" charset="0"/>
                <a:cs typeface="Times New Roman" pitchFamily="18" charset="0"/>
              </a:rPr>
              <a:t>. Била је веома успешна!</a:t>
            </a:r>
            <a:endParaRPr lang="sr-Cyrl-RS" sz="2000" dirty="0" smtClean="0">
              <a:latin typeface="Times New Roman" pitchFamily="18" charset="0"/>
              <a:cs typeface="Times New Roman" pitchFamily="18" charset="0"/>
            </a:endParaRPr>
          </a:p>
          <a:p>
            <a:pPr algn="just"/>
            <a:r>
              <a:rPr lang="sr-Cyrl-RS" sz="2000" dirty="0" smtClean="0">
                <a:latin typeface="Times New Roman" pitchFamily="18" charset="0"/>
                <a:cs typeface="Times New Roman" pitchFamily="18" charset="0"/>
              </a:rPr>
              <a:t>Сачинио сам дванаест питања, у сваком се налазио по један стих Бајагине песме и неколико понуђених одговора. Требало је препознати одређену стилску фигуру у њему.</a:t>
            </a:r>
          </a:p>
          <a:p>
            <a:pPr algn="just"/>
            <a:r>
              <a:rPr lang="sr-Cyrl-RS" sz="2000" dirty="0" smtClean="0">
                <a:latin typeface="Times New Roman" pitchFamily="18" charset="0"/>
                <a:cs typeface="Times New Roman" pitchFamily="18" charset="0"/>
              </a:rPr>
              <a:t>Као што смо их недељама пре тога препознавали у поезији српских романтичарских песника, из друге половине </a:t>
            </a:r>
            <a:r>
              <a:rPr lang="en-US" sz="2000" dirty="0" smtClean="0">
                <a:latin typeface="Times New Roman" pitchFamily="18" charset="0"/>
                <a:cs typeface="Times New Roman" pitchFamily="18" charset="0"/>
              </a:rPr>
              <a:t>XIX </a:t>
            </a:r>
            <a:r>
              <a:rPr lang="sr-Cyrl-RS" sz="2000" dirty="0" smtClean="0">
                <a:latin typeface="Times New Roman" pitchFamily="18" charset="0"/>
                <a:cs typeface="Times New Roman" pitchFamily="18" charset="0"/>
              </a:rPr>
              <a:t>и првих година </a:t>
            </a:r>
            <a:r>
              <a:rPr lang="en-US" sz="2000" dirty="0" smtClean="0">
                <a:latin typeface="Times New Roman" pitchFamily="18" charset="0"/>
                <a:cs typeface="Times New Roman" pitchFamily="18" charset="0"/>
              </a:rPr>
              <a:t>XX </a:t>
            </a:r>
            <a:r>
              <a:rPr lang="sr-Cyrl-RS" sz="2000" dirty="0" smtClean="0">
                <a:latin typeface="Times New Roman" pitchFamily="18" charset="0"/>
                <a:cs typeface="Times New Roman" pitchFamily="18" charset="0"/>
              </a:rPr>
              <a:t>века, тако смо сада испред себе имали рокенрол из осамдесетих и деведесетих година прошлог века.</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21690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solidFill>
                  <a:srgbClr val="FF0000"/>
                </a:solidFill>
                <a:latin typeface="Times New Roman" pitchFamily="18" charset="0"/>
                <a:cs typeface="Times New Roman" pitchFamily="18" charset="0"/>
              </a:rPr>
              <a:t>Реализација</a:t>
            </a:r>
            <a:endParaRPr lang="en-US" dirty="0"/>
          </a:p>
        </p:txBody>
      </p:sp>
      <p:sp>
        <p:nvSpPr>
          <p:cNvPr id="3" name="Content Placeholder 2"/>
          <p:cNvSpPr>
            <a:spLocks noGrp="1"/>
          </p:cNvSpPr>
          <p:nvPr>
            <p:ph idx="1"/>
          </p:nvPr>
        </p:nvSpPr>
        <p:spPr/>
        <p:txBody>
          <a:bodyPr>
            <a:normAutofit/>
          </a:bodyPr>
          <a:lstStyle/>
          <a:p>
            <a:pPr algn="just"/>
            <a:r>
              <a:rPr lang="sr-Cyrl-RS" sz="2000" dirty="0" smtClean="0">
                <a:latin typeface="Times New Roman" pitchFamily="18" charset="0"/>
                <a:cs typeface="Times New Roman" pitchFamily="18" charset="0"/>
              </a:rPr>
              <a:t>Квиз је реализован 18. марта 2020. године. Учестовали су сви ученици одељења </a:t>
            </a:r>
            <a:r>
              <a:rPr lang="en-US" sz="2000" dirty="0" smtClean="0">
                <a:latin typeface="Times New Roman" pitchFamily="18" charset="0"/>
                <a:cs typeface="Times New Roman" pitchFamily="18" charset="0"/>
              </a:rPr>
              <a:t>II</a:t>
            </a:r>
            <a:r>
              <a:rPr lang="en-US" sz="2000" baseline="-25000" dirty="0" smtClean="0">
                <a:latin typeface="Times New Roman" pitchFamily="18" charset="0"/>
                <a:cs typeface="Times New Roman" pitchFamily="18" charset="0"/>
              </a:rPr>
              <a:t>3 </a:t>
            </a:r>
            <a:r>
              <a:rPr lang="sr-Cyrl-RS" sz="2000" dirty="0" smtClean="0">
                <a:latin typeface="Times New Roman" pitchFamily="18" charset="0"/>
                <a:cs typeface="Times New Roman" pitchFamily="18" charset="0"/>
              </a:rPr>
              <a:t>ивањичке Гимназије, њих 31. Реакције су биле одличне, а ученици су показали висок ниво знања.</a:t>
            </a:r>
          </a:p>
          <a:p>
            <a:r>
              <a:rPr lang="sr-Cyrl-RS" sz="2000" dirty="0" smtClean="0">
                <a:latin typeface="Times New Roman" pitchFamily="18" charset="0"/>
                <a:cs typeface="Times New Roman" pitchFamily="18" charset="0"/>
              </a:rPr>
              <a:t>Квиз је јаван и може се пронаћи на линку: </a:t>
            </a:r>
            <a:br>
              <a:rPr lang="sr-Cyrl-RS" sz="2000" dirty="0" smtClean="0">
                <a:latin typeface="Times New Roman" pitchFamily="18" charset="0"/>
                <a:cs typeface="Times New Roman" pitchFamily="18" charset="0"/>
              </a:rPr>
            </a:br>
            <a:r>
              <a:rPr lang="sr-Cyrl-RS" sz="2000" dirty="0" smtClean="0">
                <a:latin typeface="Times New Roman" pitchFamily="18" charset="0"/>
                <a:cs typeface="Times New Roman" pitchFamily="18" charset="0"/>
              </a:rPr>
              <a:t/>
            </a:r>
            <a:br>
              <a:rPr lang="sr-Cyrl-R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hlinkClick r:id="rId2"/>
              </a:rPr>
              <a:t>https://docs.google.com/forms/d/1xgsLqC8LSF03kbH8PZ7w0UGlKbbaA7xOL2790XPAPyY/edit</a:t>
            </a:r>
            <a:r>
              <a:rPr lang="sr-Cyrl-RS" sz="2000" dirty="0" smtClean="0">
                <a:latin typeface="Times New Roman" pitchFamily="18" charset="0"/>
                <a:cs typeface="Times New Roman" pitchFamily="18" charset="0"/>
              </a:rPr>
              <a:t> </a:t>
            </a:r>
            <a:endParaRPr lang="sr-Cyrl-RS" sz="2000" dirty="0">
              <a:latin typeface="Times New Roman" pitchFamily="18" charset="0"/>
              <a:cs typeface="Times New Roman" pitchFamily="18" charset="0"/>
            </a:endParaRPr>
          </a:p>
          <a:p>
            <a:pPr algn="just"/>
            <a:r>
              <a:rPr lang="sr-Cyrl-RS" sz="2000" dirty="0" smtClean="0">
                <a:latin typeface="Times New Roman" pitchFamily="18" charset="0"/>
                <a:cs typeface="Times New Roman" pitchFamily="18" charset="0"/>
              </a:rPr>
              <a:t>Месец дана </a:t>
            </a:r>
            <a:r>
              <a:rPr lang="sr-Cyrl-RS" sz="2000" dirty="0" smtClean="0">
                <a:latin typeface="Times New Roman" pitchFamily="18" charset="0"/>
                <a:cs typeface="Times New Roman" pitchFamily="18" charset="0"/>
              </a:rPr>
              <a:t>од </a:t>
            </a:r>
            <a:r>
              <a:rPr lang="sr-Cyrl-RS" sz="2000" dirty="0" smtClean="0">
                <a:latin typeface="Times New Roman" pitchFamily="18" charset="0"/>
                <a:cs typeface="Times New Roman" pitchFamily="18" charset="0"/>
              </a:rPr>
              <a:t>његовог појављивања, </a:t>
            </a:r>
            <a:r>
              <a:rPr lang="sr-Cyrl-RS" sz="2000" dirty="0" smtClean="0">
                <a:latin typeface="Times New Roman" pitchFamily="18" charset="0"/>
                <a:cs typeface="Times New Roman" pitchFamily="18" charset="0"/>
              </a:rPr>
              <a:t>чак </a:t>
            </a:r>
            <a:r>
              <a:rPr lang="sr-Cyrl-RS" sz="2000" dirty="0" smtClean="0">
                <a:latin typeface="Times New Roman" pitchFamily="18" charset="0"/>
                <a:cs typeface="Times New Roman" pitchFamily="18" charset="0"/>
              </a:rPr>
              <a:t>1142 особе су приступиле квизу и изради. Томе су значајно допринели медији, који су одлучили да посвете пажњу овом пројекту.</a:t>
            </a:r>
            <a:endParaRPr lang="sr-Cyrl-RS" sz="2000" dirty="0" smtClean="0"/>
          </a:p>
        </p:txBody>
      </p:sp>
    </p:spTree>
    <p:extLst>
      <p:ext uri="{BB962C8B-B14F-4D97-AF65-F5344CB8AC3E}">
        <p14:creationId xmlns:p14="http://schemas.microsoft.com/office/powerpoint/2010/main" val="2483625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solidFill>
                  <a:srgbClr val="FF0000"/>
                </a:solidFill>
                <a:latin typeface="Times New Roman" pitchFamily="18" charset="0"/>
                <a:cs typeface="Times New Roman" pitchFamily="18" charset="0"/>
              </a:rPr>
              <a:t>Медијска пажња</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RS" sz="1800" dirty="0" smtClean="0">
                <a:latin typeface="Times New Roman" pitchFamily="18" charset="0"/>
                <a:cs typeface="Times New Roman" pitchFamily="18" charset="0"/>
              </a:rPr>
              <a:t>Од првог дана, након што је квиз постао доступан ученицима, а потом објављен на друштвеним мрежама, медији су му посветили пажњу. Први текст о квизу освануо је на порталу </a:t>
            </a:r>
            <a:r>
              <a:rPr lang="en-US" sz="1800" dirty="0" smtClean="0">
                <a:latin typeface="Times New Roman" pitchFamily="18" charset="0"/>
                <a:cs typeface="Times New Roman" pitchFamily="18" charset="0"/>
                <a:hlinkClick r:id="rId2"/>
              </a:rPr>
              <a:t>www.mondo.rs</a:t>
            </a:r>
            <a:r>
              <a:rPr lang="en-US" sz="1800" dirty="0" smtClean="0">
                <a:latin typeface="Times New Roman" pitchFamily="18" charset="0"/>
                <a:cs typeface="Times New Roman" pitchFamily="18" charset="0"/>
              </a:rPr>
              <a:t>, </a:t>
            </a:r>
            <a:r>
              <a:rPr lang="sr-Cyrl-RS" sz="1800" dirty="0" smtClean="0">
                <a:latin typeface="Times New Roman" pitchFamily="18" charset="0"/>
                <a:cs typeface="Times New Roman" pitchFamily="18" charset="0"/>
              </a:rPr>
              <a:t>на адреси </a:t>
            </a:r>
            <a:r>
              <a:rPr lang="en-US" sz="1800" dirty="0" smtClean="0">
                <a:latin typeface="Times New Roman" pitchFamily="18" charset="0"/>
                <a:cs typeface="Times New Roman" pitchFamily="18" charset="0"/>
                <a:hlinkClick r:id="rId3"/>
              </a:rPr>
              <a:t>https://mondo.rs/Zabava/Zanimljivosti/a1298367/Stilske-figure-Bajaga-u-skoli-Gimnazija.html</a:t>
            </a:r>
            <a:r>
              <a:rPr lang="sr-Cyrl-RS" sz="1800" dirty="0" smtClean="0">
                <a:latin typeface="Times New Roman" pitchFamily="18" charset="0"/>
                <a:cs typeface="Times New Roman" pitchFamily="18" charset="0"/>
              </a:rPr>
              <a:t>. Након тога, на Фејсбук страници групе </a:t>
            </a:r>
            <a:r>
              <a:rPr lang="sr-Cyrl-RS" sz="1800" i="1" dirty="0" smtClean="0">
                <a:latin typeface="Times New Roman" pitchFamily="18" charset="0"/>
                <a:cs typeface="Times New Roman" pitchFamily="18" charset="0"/>
              </a:rPr>
              <a:t>Бајага и инструктори</a:t>
            </a:r>
            <a:r>
              <a:rPr lang="sr-Cyrl-RS" sz="1800" dirty="0" smtClean="0">
                <a:latin typeface="Times New Roman" pitchFamily="18" charset="0"/>
                <a:cs typeface="Times New Roman" pitchFamily="18" charset="0"/>
              </a:rPr>
              <a:t> осванула је похвала за оно што смо урадили.</a:t>
            </a:r>
          </a:p>
          <a:p>
            <a:pPr algn="just"/>
            <a:r>
              <a:rPr lang="sr-Cyrl-RS" sz="1800" dirty="0" smtClean="0">
                <a:latin typeface="Times New Roman" pitchFamily="18" charset="0"/>
                <a:cs typeface="Times New Roman" pitchFamily="18" charset="0"/>
              </a:rPr>
              <a:t>Врхунац медијске подршке и пажње уследио је снимањем прилога за РТС, који је нашу причу објавио у два наврата – у </a:t>
            </a:r>
            <a:r>
              <a:rPr lang="sr-Cyrl-RS" sz="1800" i="1" dirty="0" smtClean="0">
                <a:latin typeface="Times New Roman" pitchFamily="18" charset="0"/>
                <a:cs typeface="Times New Roman" pitchFamily="18" charset="0"/>
              </a:rPr>
              <a:t>Јутарњем програму </a:t>
            </a:r>
            <a:r>
              <a:rPr lang="sr-Cyrl-RS" sz="1800" dirty="0" smtClean="0">
                <a:latin typeface="Times New Roman" pitchFamily="18" charset="0"/>
                <a:cs typeface="Times New Roman" pitchFamily="18" charset="0"/>
              </a:rPr>
              <a:t>и </a:t>
            </a:r>
            <a:r>
              <a:rPr lang="sr-Cyrl-RS" sz="1800" i="1" dirty="0" smtClean="0">
                <a:latin typeface="Times New Roman" pitchFamily="18" charset="0"/>
                <a:cs typeface="Times New Roman" pitchFamily="18" charset="0"/>
              </a:rPr>
              <a:t>Београдској хроници, </a:t>
            </a:r>
            <a:r>
              <a:rPr lang="sr-Cyrl-RS" sz="1800" dirty="0" smtClean="0">
                <a:latin typeface="Times New Roman" pitchFamily="18" charset="0"/>
                <a:cs typeface="Times New Roman" pitchFamily="18" charset="0"/>
              </a:rPr>
              <a:t>у којој се похвално о пројекту изјаснио и сам Момчило Бајагић Бајага.</a:t>
            </a:r>
          </a:p>
          <a:p>
            <a:r>
              <a:rPr lang="sr-Cyrl-RS" sz="1800" dirty="0" smtClean="0">
                <a:latin typeface="Times New Roman" pitchFamily="18" charset="0"/>
                <a:cs typeface="Times New Roman" pitchFamily="18" charset="0"/>
              </a:rPr>
              <a:t>Уследили су и текстови на сајту РТС-а: </a:t>
            </a:r>
            <a:r>
              <a:rPr lang="en-US" sz="1800" dirty="0" smtClean="0">
                <a:latin typeface="Times New Roman" pitchFamily="18" charset="0"/>
                <a:cs typeface="Times New Roman" pitchFamily="18" charset="0"/>
                <a:hlinkClick r:id="rId4"/>
              </a:rPr>
              <a:t>https://www.rts.rs/page/stories/sr/story/125/drustvo/3908056/-ucenje-daljina-skola.html</a:t>
            </a:r>
            <a:r>
              <a:rPr lang="sr-Cyrl-R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Noizz</a:t>
            </a:r>
            <a:r>
              <a:rPr lang="en-US" sz="1800" dirty="0" smtClean="0">
                <a:latin typeface="Times New Roman" pitchFamily="18" charset="0"/>
                <a:cs typeface="Times New Roman" pitchFamily="18" charset="0"/>
              </a:rPr>
              <a:t>-a: </a:t>
            </a:r>
            <a:r>
              <a:rPr lang="en-US" sz="1800" dirty="0" smtClean="0">
                <a:latin typeface="Times New Roman" pitchFamily="18" charset="0"/>
                <a:cs typeface="Times New Roman" pitchFamily="18" charset="0"/>
                <a:hlinkClick r:id="rId5"/>
              </a:rPr>
              <a:t>https://noizz.rs/noizz-fun/onlajn-predavanja-u-srbiji/1rjgs8v</a:t>
            </a:r>
            <a:r>
              <a:rPr lang="" sz="1800" dirty="0" smtClean="0">
                <a:latin typeface="Times New Roman" pitchFamily="18" charset="0"/>
                <a:cs typeface="Times New Roman" pitchFamily="18" charset="0"/>
              </a:rPr>
              <a:t>...</a:t>
            </a:r>
          </a:p>
          <a:p>
            <a:pPr algn="just"/>
            <a:r>
              <a:rPr lang="sr-Cyrl-RS" sz="1800" dirty="0" smtClean="0">
                <a:latin typeface="Times New Roman" pitchFamily="18" charset="0"/>
                <a:cs typeface="Times New Roman" pitchFamily="18" charset="0"/>
              </a:rPr>
              <a:t>Пројекат је, приликом једног гостовања на телевизији, поводом наставе на даљину, похвалио и министар, Младен Шарчевић.</a:t>
            </a:r>
            <a:r>
              <a:rPr lang=""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446663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solidFill>
                  <a:srgbClr val="FF0000"/>
                </a:solidFill>
                <a:latin typeface="Times New Roman" pitchFamily="18" charset="0"/>
                <a:cs typeface="Times New Roman" pitchFamily="18" charset="0"/>
              </a:rPr>
              <a:t>Медијска пажња - фотографије</a:t>
            </a:r>
            <a:endParaRPr lang="en-US" b="1" dirty="0">
              <a:solidFill>
                <a:srgbClr val="FF0000"/>
              </a:solidFill>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0376" y="2057400"/>
            <a:ext cx="2218619" cy="2139696"/>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229" y="1542310"/>
            <a:ext cx="2574171" cy="149763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3181" y="3208631"/>
            <a:ext cx="2852841" cy="121920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33800" y="4619879"/>
            <a:ext cx="4014592" cy="1507537"/>
          </a:xfrm>
          <a:prstGeom prst="rect">
            <a:avLst/>
          </a:prstGeom>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90488" y="1932026"/>
            <a:ext cx="2528820" cy="1414678"/>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6806" y="4548527"/>
            <a:ext cx="2885589" cy="1650243"/>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25950" y="3581400"/>
            <a:ext cx="2455879" cy="1497843"/>
          </a:xfrm>
          <a:prstGeom prst="rect">
            <a:avLst/>
          </a:prstGeom>
        </p:spPr>
      </p:pic>
    </p:spTree>
    <p:extLst>
      <p:ext uri="{BB962C8B-B14F-4D97-AF65-F5344CB8AC3E}">
        <p14:creationId xmlns:p14="http://schemas.microsoft.com/office/powerpoint/2010/main" val="1965739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solidFill>
                  <a:srgbClr val="FF0000"/>
                </a:solidFill>
                <a:latin typeface="Times New Roman" pitchFamily="18" charset="0"/>
                <a:cs typeface="Times New Roman" pitchFamily="18" charset="0"/>
              </a:rPr>
              <a:t>Видео-снимци</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sr-Cyrl-RS" sz="2000" dirty="0" smtClean="0">
                <a:latin typeface="Times New Roman" pitchFamily="18" charset="0"/>
                <a:cs typeface="Times New Roman" pitchFamily="18" charset="0"/>
              </a:rPr>
              <a:t>Прилог у </a:t>
            </a:r>
            <a:r>
              <a:rPr lang="sr-Cyrl-RS" sz="2000" i="1" dirty="0" smtClean="0">
                <a:latin typeface="Times New Roman" pitchFamily="18" charset="0"/>
                <a:cs typeface="Times New Roman" pitchFamily="18" charset="0"/>
              </a:rPr>
              <a:t>Јутарњем програму: </a:t>
            </a:r>
            <a:r>
              <a:rPr lang="en-US" sz="2000" dirty="0">
                <a:latin typeface="Times New Roman" pitchFamily="18" charset="0"/>
                <a:cs typeface="Times New Roman" pitchFamily="18" charset="0"/>
                <a:hlinkClick r:id="rId2"/>
              </a:rPr>
              <a:t>https://</a:t>
            </a:r>
            <a:r>
              <a:rPr lang="en-US" sz="2000" dirty="0" smtClean="0">
                <a:latin typeface="Times New Roman" pitchFamily="18" charset="0"/>
                <a:cs typeface="Times New Roman" pitchFamily="18" charset="0"/>
                <a:hlinkClick r:id="rId2"/>
              </a:rPr>
              <a:t>www.youtube.com/watch?v=c883acJ6qN4</a:t>
            </a:r>
            <a:endParaRPr lang="en-US" sz="2000" dirty="0" smtClean="0">
              <a:latin typeface="Times New Roman" pitchFamily="18" charset="0"/>
              <a:cs typeface="Times New Roman" pitchFamily="18" charset="0"/>
            </a:endParaRPr>
          </a:p>
          <a:p>
            <a:pPr marL="0" indent="0">
              <a:buNone/>
            </a:pPr>
            <a:endParaRPr lang="sr-Cyrl-RS" sz="2000"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Прилог у </a:t>
            </a:r>
            <a:r>
              <a:rPr lang="sr-Cyrl-RS" sz="2000" i="1" dirty="0" smtClean="0">
                <a:latin typeface="Times New Roman" pitchFamily="18" charset="0"/>
                <a:cs typeface="Times New Roman" pitchFamily="18" charset="0"/>
              </a:rPr>
              <a:t>Београдској хроници: </a:t>
            </a:r>
            <a:r>
              <a:rPr lang="en-US" sz="2000" dirty="0" smtClean="0">
                <a:latin typeface="Times New Roman" pitchFamily="18" charset="0"/>
                <a:cs typeface="Times New Roman" pitchFamily="18" charset="0"/>
                <a:hlinkClick r:id="rId3"/>
              </a:rPr>
              <a:t>https</a:t>
            </a:r>
            <a:r>
              <a:rPr lang="en-US" sz="2000" dirty="0">
                <a:latin typeface="Times New Roman" pitchFamily="18" charset="0"/>
                <a:cs typeface="Times New Roman" pitchFamily="18" charset="0"/>
                <a:hlinkClick r:id="rId3"/>
              </a:rPr>
              <a:t>://</a:t>
            </a:r>
            <a:r>
              <a:rPr lang="en-US" sz="2000" dirty="0" smtClean="0">
                <a:latin typeface="Times New Roman" pitchFamily="18" charset="0"/>
                <a:cs typeface="Times New Roman" pitchFamily="18" charset="0"/>
                <a:hlinkClick r:id="rId3"/>
              </a:rPr>
              <a:t>www.youtube.com/watch?v=ynoqkgOQ4mQ</a:t>
            </a:r>
            <a:endParaRPr lang="en-US" sz="2000" dirty="0" smtClean="0">
              <a:latin typeface="Times New Roman" pitchFamily="18" charset="0"/>
              <a:cs typeface="Times New Roman" pitchFamily="18" charset="0"/>
            </a:endParaRPr>
          </a:p>
          <a:p>
            <a:pPr marL="0" indent="0">
              <a:buNone/>
            </a:pPr>
            <a:endParaRPr lang="sr-Cyrl-RS" sz="2000"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Изјава министра Шарчевића: </a:t>
            </a:r>
            <a:r>
              <a:rPr lang="en-US" sz="2000" dirty="0">
                <a:latin typeface="Times New Roman" pitchFamily="18" charset="0"/>
                <a:cs typeface="Times New Roman" pitchFamily="18" charset="0"/>
                <a:hlinkClick r:id="rId4"/>
              </a:rPr>
              <a:t>https://www.youtube.com/watch?v=lJOfP6ZSwHg</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908205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745</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Настава на даљину</vt:lpstr>
      <vt:lpstr>Идеја</vt:lpstr>
      <vt:lpstr>Покушај симулације атмосфере које неко време неће бити</vt:lpstr>
      <vt:lpstr>Романтичарски песници, Бајага и стилске фигуре</vt:lpstr>
      <vt:lpstr>Квиз на Гугл учионици</vt:lpstr>
      <vt:lpstr>Реализација</vt:lpstr>
      <vt:lpstr>Медијска пажња</vt:lpstr>
      <vt:lpstr>Медијска пажња - фотографије</vt:lpstr>
      <vt:lpstr>Видео-снимци</vt:lpstr>
      <vt:lpstr>„Бајага квиз“ из српског језика и књижевности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Настава на даљину</dc:title>
  <dc:creator>Srpski-K</dc:creator>
  <cp:lastModifiedBy>Srpski-K</cp:lastModifiedBy>
  <cp:revision>8</cp:revision>
  <dcterms:created xsi:type="dcterms:W3CDTF">2020-04-24T12:47:26Z</dcterms:created>
  <dcterms:modified xsi:type="dcterms:W3CDTF">2020-04-24T13:30:52Z</dcterms:modified>
</cp:coreProperties>
</file>